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6" r:id="rId4"/>
    <p:sldId id="294" r:id="rId5"/>
    <p:sldId id="295" r:id="rId6"/>
    <p:sldId id="293" r:id="rId7"/>
    <p:sldId id="258" r:id="rId8"/>
    <p:sldId id="261" r:id="rId9"/>
    <p:sldId id="262" r:id="rId10"/>
    <p:sldId id="265" r:id="rId11"/>
    <p:sldId id="264" r:id="rId12"/>
    <p:sldId id="266" r:id="rId13"/>
    <p:sldId id="271" r:id="rId14"/>
    <p:sldId id="291" r:id="rId15"/>
    <p:sldId id="292" r:id="rId16"/>
    <p:sldId id="272" r:id="rId17"/>
    <p:sldId id="270" r:id="rId18"/>
    <p:sldId id="278" r:id="rId19"/>
    <p:sldId id="282" r:id="rId20"/>
    <p:sldId id="290" r:id="rId21"/>
    <p:sldId id="289" r:id="rId22"/>
    <p:sldId id="288" r:id="rId23"/>
    <p:sldId id="287" r:id="rId24"/>
    <p:sldId id="286" r:id="rId25"/>
    <p:sldId id="285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28"/>
  </p:normalViewPr>
  <p:slideViewPr>
    <p:cSldViewPr snapToGrid="0" snapToObjects="1">
      <p:cViewPr varScale="1">
        <p:scale>
          <a:sx n="115" d="100"/>
          <a:sy n="115" d="100"/>
        </p:scale>
        <p:origin x="24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4229-D589-DF48-B63C-157F6BEA9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33F03-47C8-A94C-980F-623DC44F1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FABD-90E5-BF45-A369-05DA11D15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2A23-9E55-CE44-8075-ACE4F973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0D4C-5383-6947-A6B1-DD4862B7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9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46B4-1F2F-D04B-B2DE-42DA38EC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82DBA-7FD3-6348-9574-3AB9F3961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B2C3C-45FD-0C4E-94B7-EE0A5D18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75EF-5C67-1741-ADF3-02752B73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82CBE-C63D-8846-B255-0770BF9A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4E70A-07AF-0D4C-8E5D-E44293F45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DF7-3759-3149-A4CE-F805CBB63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CF735-B7A5-974D-8EDE-22F607C4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726E-1A5C-8E42-AD1A-822CE73E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DFE30-B34C-A043-B2D2-81C0BFBE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7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5640-B993-0D42-B7C1-5F687DA4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38F1-7966-1E46-AA29-982AF26E8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EB5D-9574-2340-BC1A-0D0C4459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49F24-B5B9-5644-9F1E-3358AC35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EE75B-CD7A-1B4E-B16E-C5307F51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3930-1645-AF44-BAE5-C168856A1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E23E9-B9EF-CB48-A873-E9E046C42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47605-CB59-364A-B34F-28A8DF6E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A2026-DA29-6143-A586-64385504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3ABE8-D778-1546-984E-75537931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1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2785-32A0-AC47-A3DF-41510F18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7C62-29AD-EE42-961D-9CFE35F79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7EE85-622B-7F4C-99F4-27FFF07CB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FD96C-E6AB-5B4F-A2C8-D6549EFE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CE576-D844-FD4A-8EA0-AA735153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6450A-2226-764B-86F2-CFF2A2B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C39C-7F4F-1643-BE49-3C0E1E9D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42658-7FBC-C043-95CD-7BB0FC839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B55F3-3C09-F146-822A-3E3B9543B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3388C-3FEE-CE46-A6D6-F4A857C12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5A4E3-6029-0541-BB29-0AB8CADAA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1FB8AE-38ED-F448-9426-1BCFB2AF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1DBBF-9ADB-7740-BC31-58B9733E4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09084-C350-5346-99CB-45223A09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1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AFF2-E776-E943-AD04-D5B1FEB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2FE3B-F82C-754A-A319-00AD05E3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BBD1D-8B7C-4A44-B1BF-D9A1CF87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9BA20-4FBE-7A40-AD0D-6EB91E2A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6EF43-740B-2E4C-847E-5FA6AD98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E39E6-1AFE-A549-B697-F315CBFA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B06A4-8A4B-EB47-BFF8-BB49C5C7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8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A7BA-CE33-6646-910F-7EA59EC5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A9533-C6E0-0D4A-8C47-462A3DF04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C6F3E-07BF-7142-A197-71DE12DD3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7FC21-7181-9D42-9AA3-3221E9A2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CA164-26F4-8442-9B88-F82C8BF2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FB76A-3855-6444-8A5D-3E77CEA5B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D551-07A0-7A46-BE87-1B604295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FCFFD9-AD76-E74D-A9DA-8A5AB3682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9CE6E-1711-4A40-A668-F5DF92CD8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9742A-A620-8D43-B2ED-9A1C6281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6496A-C332-0144-A7C3-D5A17180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0BF86-E3BD-5B40-A641-47FFB3E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1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8CACB-D810-134C-BA9D-9728761E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C643C-3274-934F-BD2C-B4085BC90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6A93-8A70-894A-BF35-BC89A6078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5A95C-7D99-604E-A256-6E363015DDA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B0969-3A6F-094D-948B-015565B7B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8208-C671-044D-8C64-DB3A3B1FA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0F7BC-52FA-C94F-A50D-70191509A0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848AF-A7DC-3347-A9D4-78BCD11CA004}"/>
              </a:ext>
            </a:extLst>
          </p:cNvPr>
          <p:cNvSpPr txBox="1"/>
          <p:nvPr userDrawn="1"/>
        </p:nvSpPr>
        <p:spPr>
          <a:xfrm>
            <a:off x="10363201" y="0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HackBio</a:t>
            </a:r>
          </a:p>
        </p:txBody>
      </p:sp>
    </p:spTree>
    <p:extLst>
      <p:ext uri="{BB962C8B-B14F-4D97-AF65-F5344CB8AC3E}">
        <p14:creationId xmlns:p14="http://schemas.microsoft.com/office/powerpoint/2010/main" val="270434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nitab.com/en-us/minitab-express/1/help-and-how-to/modeling-statistics/regression/how-to/multiple-regression/interpret-the-results/key-results/" TargetMode="External"/><Relationship Id="rId2" Type="http://schemas.openxmlformats.org/officeDocument/2006/relationships/hyperlink" Target="http://pages.stat.wisc.edu/~yandell/st571/R/append4.pdf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CE28-4481-634B-9983-D0144142A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77501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Statistics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Lecture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6B1EA-6451-CA4E-BE14-A99C256B2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2990626"/>
            <a:ext cx="12191999" cy="226717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Winfred Gatua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31/03/2021</a:t>
            </a:r>
          </a:p>
        </p:txBody>
      </p:sp>
    </p:spTree>
    <p:extLst>
      <p:ext uri="{BB962C8B-B14F-4D97-AF65-F5344CB8AC3E}">
        <p14:creationId xmlns:p14="http://schemas.microsoft.com/office/powerpoint/2010/main" val="314089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Dealing with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Stratified Analysis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(such as by age group)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Multiple linear regression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(adjust for confounding)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At study design level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(Randomization) </a:t>
            </a:r>
            <a:endParaRPr lang="en-GB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1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How confounding arises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Confounding by indication: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When evaluating the effect of a particular drug, many times people who take the drug differ from those who do not according to the medical indication for which the drug is prescribed.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Selection bias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 Not everyone invited to participate in a study, causing imbalance between groups.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Recall bias: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Not everyone with an exposure recalls their exposure history correctly, perhaps causing uneven recall in different groups.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Many other ways, including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unbalanced groups by chance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especially in smaller studies.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3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extension of a simple linear regression model.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More than one independent (predictor) variables but a single dependent(outcome) variable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 selection (Stepwise method)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41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Collinearity (or multicollinearity or ill- conditioning)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occurs when independent variables in a regression are so highly correlated that it becomes difficult or impossible to distinguish their individual effects on the dependent variable. </a:t>
            </a:r>
            <a:endParaRPr lang="en-GB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2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Effects of 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Regression coefficients will change dramatically according to whether other variables are included or excluded from the model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standard errors of the regression coefficients will tend to be large, since the beta coefficients will not be accurately estimated.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Predictors with known, strong relationships to the response will not necessarily have their regression coefficients accurately estimated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Variance Inflation Factor(VIF)&gt;10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causeforalarm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38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Other types of statistical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Repeated Measures data (Multivariate linear regression models, GEE)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Count data (Poisson, negative binomial, zero inflated etc)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Binary data (0,1) (Logistic regression, conditional logistic etc)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0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 Linear association between two random variables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Correlation analysis show us how to determine both 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of relationship between two variables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zero correlation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indicates that there is no relationship between the variables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correlation of –1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indicates a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perfect negative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correlation of +1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indicates a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perfect positive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correlation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4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9311D-A137-E74F-8740-B421C823F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66" y="955010"/>
            <a:ext cx="9837868" cy="5642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73FE1-7EF7-DC45-8E78-083616385BEC}"/>
              </a:ext>
            </a:extLst>
          </p:cNvPr>
          <p:cNvSpPr txBox="1"/>
          <p:nvPr/>
        </p:nvSpPr>
        <p:spPr>
          <a:xfrm>
            <a:off x="5357308" y="16136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04642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Hypothesis-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claim that you want to test or investigate using sample data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Two hypothesis: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Null hypothesis-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default hypothesis, currently accepted value for a parameter, denoted 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Alternative hypothesis-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Researcher hypothesis, denoted 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endParaRPr lang="en-US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9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Steps in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 hypothesis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the test statistic and its probability distribution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Specify the significance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 the decision rule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 the data and perform calculations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statistical decision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the economic decision</a:t>
            </a:r>
          </a:p>
        </p:txBody>
      </p:sp>
    </p:spTree>
    <p:extLst>
      <p:ext uri="{BB962C8B-B14F-4D97-AF65-F5344CB8AC3E}">
        <p14:creationId xmlns:p14="http://schemas.microsoft.com/office/powerpoint/2010/main" val="94509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Probability theory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and correlation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testing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3126212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103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P-value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621CECE-78A6-2949-B418-03D64F93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33450"/>
            <a:ext cx="9232526" cy="54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Types of errors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920D6EE-E41C-1C40-8B06-9F7D0D804F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4918" y="1495313"/>
            <a:ext cx="7109082" cy="398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065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Hidden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US" b="1" dirty="0"/>
              <a:t>Markov Chain</a:t>
            </a:r>
            <a:r>
              <a:rPr lang="en-US" dirty="0"/>
              <a:t>: a stochastic model describing a </a:t>
            </a:r>
            <a:r>
              <a:rPr lang="en-US" b="1" dirty="0"/>
              <a:t>sequence of possible events </a:t>
            </a:r>
            <a:r>
              <a:rPr lang="en-US" dirty="0"/>
              <a:t>in which the probability of each event depends only on the state attained in the previous event</a:t>
            </a:r>
          </a:p>
          <a:p>
            <a:r>
              <a:rPr lang="en-US" dirty="0"/>
              <a:t>The chain moves state at discrete time steps</a:t>
            </a:r>
          </a:p>
          <a:p>
            <a:endParaRPr lang="en-US" dirty="0"/>
          </a:p>
        </p:txBody>
      </p:sp>
      <p:pic>
        <p:nvPicPr>
          <p:cNvPr id="7170" name="Picture 2" descr="Image result for what is markov chain">
            <a:extLst>
              <a:ext uri="{FF2B5EF4-FFF2-40B4-BE49-F238E27FC236}">
                <a16:creationId xmlns:a16="http://schemas.microsoft.com/office/drawing/2014/main" id="{88139F70-3508-754C-9188-29C950C6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6" y="2787373"/>
            <a:ext cx="4953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what is markov chain">
            <a:extLst>
              <a:ext uri="{FF2B5EF4-FFF2-40B4-BE49-F238E27FC236}">
                <a16:creationId xmlns:a16="http://schemas.microsoft.com/office/drawing/2014/main" id="{D1D9F933-EDE7-964E-A3E7-E665062D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85" y="2664618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4799D-E677-5940-A6F4-F0087F881351}"/>
              </a:ext>
            </a:extLst>
          </p:cNvPr>
          <p:cNvSpPr txBox="1"/>
          <p:nvPr/>
        </p:nvSpPr>
        <p:spPr>
          <a:xfrm>
            <a:off x="0" y="5376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HMM entails a formal foundation for making probabilistic models of linear sequence labeling problems.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provide a conceptual toolkit for building complex models just by drawing an intuitive picture</a:t>
            </a:r>
          </a:p>
        </p:txBody>
      </p:sp>
    </p:spTree>
    <p:extLst>
      <p:ext uri="{BB962C8B-B14F-4D97-AF65-F5344CB8AC3E}">
        <p14:creationId xmlns:p14="http://schemas.microsoft.com/office/powerpoint/2010/main" val="4241727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103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Markov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CA096-3F50-894E-9070-11F6D9B9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5" y="681038"/>
            <a:ext cx="9832491" cy="60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5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103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Markov Model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208E0-FFF2-B148-9739-FABD6D54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28" y="1011218"/>
            <a:ext cx="5386691" cy="2466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2F274-6B5A-4541-AC86-C13BE4B9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30" y="1011218"/>
            <a:ext cx="4687648" cy="38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00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103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HMM in DNA</a:t>
            </a:r>
          </a:p>
        </p:txBody>
      </p:sp>
      <p:pic>
        <p:nvPicPr>
          <p:cNvPr id="8194" name="Picture 2" descr="Image result for image of markov model using nucleotides">
            <a:extLst>
              <a:ext uri="{FF2B5EF4-FFF2-40B4-BE49-F238E27FC236}">
                <a16:creationId xmlns:a16="http://schemas.microsoft.com/office/drawing/2014/main" id="{64ABD928-78C0-9346-9ED1-EE483464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1657574"/>
            <a:ext cx="53975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D0B93-39DC-494D-ABC2-59BA88E149D1}"/>
              </a:ext>
            </a:extLst>
          </p:cNvPr>
          <p:cNvSpPr txBox="1"/>
          <p:nvPr/>
        </p:nvSpPr>
        <p:spPr>
          <a:xfrm>
            <a:off x="479502" y="1371599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Computing probabilities in 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CDC54-B1C5-854C-9D00-3E8F8D433475}"/>
              </a:ext>
            </a:extLst>
          </p:cNvPr>
          <p:cNvSpPr txBox="1"/>
          <p:nvPr/>
        </p:nvSpPr>
        <p:spPr>
          <a:xfrm>
            <a:off x="479502" y="2486722"/>
            <a:ext cx="4187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Multiple linear regression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46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Probability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a framework for reasoning about likelihood of events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 procedure that yields one of a possible set of outcomes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repeatedly tossing a coin/die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Sample space 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set of possible outcomes of an experiment  e.g. tossing a die S=(1,2,3,4,5,6);tossing a coin S=(H,T)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Event 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of outcomes of an experiment e.g. event that the toss is a tail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Probability of an a outcome s or p(s):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number that satisfies these two properties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for each outcome s,0&lt;=p(s)&lt;=1 (ii) summation of p(s)=1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Probability of event 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 of the probabilities of the outcomes of the experiment: p(E)=summation E p(s)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57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Probability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Independence, Conditional, unconditional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Independent Events: A and B are independent if: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P(A ∩ B) = P(A)P(B)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P(A|B) = P(A)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P(B|A) = P(B)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Conditional Probability: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P(A|B) = P(A,B)/P(B)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Bayes Theorem: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P(A|B) = P(B|A)P(A)/P(B)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Joint Probability: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P(A,B) = P(B|A)P(A)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Marginal Probability: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P(A)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51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probability distribution in which the random variable X can take on any value (is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probability that X falls between two values (a and b) equals the integral (area under the curve) from a to b.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AFB970B-D030-4A4A-AF53-8E760637E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15" y="285794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1A05D3-CB5A-664A-B64E-A9D0679F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43" y="4289612"/>
            <a:ext cx="6723530" cy="1159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E5098-A197-F346-B6BA-4115E2BBA1AB}"/>
              </a:ext>
            </a:extLst>
          </p:cNvPr>
          <p:cNvSpPr txBox="1"/>
          <p:nvPr/>
        </p:nvSpPr>
        <p:spPr>
          <a:xfrm>
            <a:off x="591670" y="3507908"/>
            <a:ext cx="4918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Probability density function</a:t>
            </a:r>
          </a:p>
        </p:txBody>
      </p:sp>
    </p:spTree>
    <p:extLst>
      <p:ext uri="{BB962C8B-B14F-4D97-AF65-F5344CB8AC3E}">
        <p14:creationId xmlns:p14="http://schemas.microsoft.com/office/powerpoint/2010/main" val="28948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Linear Regression refers to technique of fitting and studying a straight line relationship between two variables.</a:t>
            </a:r>
          </a:p>
          <a:p>
            <a:endParaRPr lang="en-GB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process of predicting variable Y(outcome) using variable X(predictor) </a:t>
            </a:r>
            <a:endParaRPr lang="en-GB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1F0DCC-B48F-4E4D-8042-F442C1F0B60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888725" y="3244334"/>
            <a:ext cx="1694031" cy="36933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Math"/>
              </a:rPr>
              <a:t>𝑌</a:t>
            </a:r>
            <a:r>
              <a:rPr lang="en-US" altLang="en-US" sz="1300" dirty="0">
                <a:latin typeface="CambriaMath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a+b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Math"/>
              </a:rPr>
              <a:t>𝑋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Math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+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Math"/>
              </a:rPr>
              <a:t>𝜀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Math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2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69DB5-9B85-3343-9D20-589964A1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002180"/>
            <a:ext cx="10833100" cy="549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84D5FF-E42A-4541-B2F2-F16028F9D733}"/>
              </a:ext>
            </a:extLst>
          </p:cNvPr>
          <p:cNvSpPr txBox="1"/>
          <p:nvPr/>
        </p:nvSpPr>
        <p:spPr>
          <a:xfrm>
            <a:off x="5062719" y="182880"/>
            <a:ext cx="284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Linear Equation</a:t>
            </a:r>
          </a:p>
        </p:txBody>
      </p:sp>
    </p:spTree>
    <p:extLst>
      <p:ext uri="{BB962C8B-B14F-4D97-AF65-F5344CB8AC3E}">
        <p14:creationId xmlns:p14="http://schemas.microsoft.com/office/powerpoint/2010/main" val="176354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b="1" dirty="0"/>
              <a:t>Linearity</a:t>
            </a:r>
            <a:r>
              <a:rPr lang="en-GB" dirty="0"/>
              <a:t>: straight line relationship between Y and X. Most easily evaluated using a </a:t>
            </a:r>
            <a:r>
              <a:rPr lang="en-GB" b="1" dirty="0"/>
              <a:t>scatter plot</a:t>
            </a:r>
            <a:r>
              <a:rPr lang="en-GB" dirty="0"/>
              <a:t>. Nonlinear patterns can show up in residual plots. </a:t>
            </a:r>
            <a:r>
              <a:rPr lang="en-GB" b="1" dirty="0"/>
              <a:t>Lack of fit test </a:t>
            </a:r>
            <a:r>
              <a:rPr lang="en-GB" dirty="0"/>
              <a:t>can be used </a:t>
            </a:r>
          </a:p>
          <a:p>
            <a:endParaRPr lang="en-GB" dirty="0">
              <a:effectLst/>
            </a:endParaRPr>
          </a:p>
          <a:p>
            <a:r>
              <a:rPr lang="en-GB" dirty="0"/>
              <a:t> </a:t>
            </a:r>
            <a:r>
              <a:rPr lang="en-GB" b="1" dirty="0"/>
              <a:t>Constant variance</a:t>
            </a:r>
            <a:r>
              <a:rPr lang="en-GB" dirty="0"/>
              <a:t>: variance of residuals is assumed to be constant for all x. plot residuals vs independent variable, if they show a rectangular shape, we assume constant variance.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GB" dirty="0">
              <a:effectLst/>
            </a:endParaRPr>
          </a:p>
          <a:p>
            <a:r>
              <a:rPr lang="en-GB" b="1" dirty="0"/>
              <a:t>Normality: </a:t>
            </a:r>
            <a:r>
              <a:rPr lang="en-GB" dirty="0"/>
              <a:t>residuals are assumed to follow the normal distributions (check using the </a:t>
            </a:r>
            <a:r>
              <a:rPr lang="en-GB" dirty="0" err="1"/>
              <a:t>qqplots</a:t>
            </a:r>
            <a:r>
              <a:rPr lang="en-GB" dirty="0"/>
              <a:t>, Shapiro-Wilk test) </a:t>
            </a:r>
          </a:p>
          <a:p>
            <a:endParaRPr lang="en-GB" dirty="0"/>
          </a:p>
          <a:p>
            <a:r>
              <a:rPr lang="en-GB" b="1" dirty="0"/>
              <a:t>Independence: </a:t>
            </a:r>
            <a:r>
              <a:rPr lang="en-GB" dirty="0"/>
              <a:t>residuals are assumed to be uncorrelated with one another. This may be due to model misspecification or time sequenced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9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5BAB-2735-1149-8846-3CD50447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E4A5-D6A0-204A-8AD6-6D16E4FA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192000" cy="617696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third variable, not the dependent (outcome) or main independent (exposure) variable of interest, that distorts the observed relationship between the exposure and outcome.</a:t>
            </a:r>
          </a:p>
          <a:p>
            <a:endParaRPr lang="en-GB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89EFC-D6FA-F142-A49D-1297164BD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05" y="2330898"/>
            <a:ext cx="7429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6234</TotalTime>
  <Words>1070</Words>
  <Application>Microsoft Macintosh PowerPoint</Application>
  <PresentationFormat>Widescreen</PresentationFormat>
  <Paragraphs>126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CambriaMath</vt:lpstr>
      <vt:lpstr>Office Theme</vt:lpstr>
      <vt:lpstr>Statistics  Lecture 3</vt:lpstr>
      <vt:lpstr>Objectives</vt:lpstr>
      <vt:lpstr>Probability theory</vt:lpstr>
      <vt:lpstr>Probability theory</vt:lpstr>
      <vt:lpstr>Continuous Probability distributions</vt:lpstr>
      <vt:lpstr>Linear regression</vt:lpstr>
      <vt:lpstr>PowerPoint Presentation</vt:lpstr>
      <vt:lpstr>Assumptions</vt:lpstr>
      <vt:lpstr>Confounding</vt:lpstr>
      <vt:lpstr>Dealing with confounding</vt:lpstr>
      <vt:lpstr>How confounding arises</vt:lpstr>
      <vt:lpstr>Multiple Linear Regression</vt:lpstr>
      <vt:lpstr>Collinearity</vt:lpstr>
      <vt:lpstr>Effects of Collinearity</vt:lpstr>
      <vt:lpstr>Other types of statistical models</vt:lpstr>
      <vt:lpstr>Correlation</vt:lpstr>
      <vt:lpstr>PowerPoint Presentation</vt:lpstr>
      <vt:lpstr>Hypothesis testing</vt:lpstr>
      <vt:lpstr>Steps in hypothesis testing</vt:lpstr>
      <vt:lpstr>P-value</vt:lpstr>
      <vt:lpstr>Types of errors</vt:lpstr>
      <vt:lpstr>Hidden Markov models</vt:lpstr>
      <vt:lpstr>Markov Model</vt:lpstr>
      <vt:lpstr>Markov Model Matrix</vt:lpstr>
      <vt:lpstr>HMM in DNA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Lecture 3</dc:title>
  <dc:creator>Microsoft Office User</dc:creator>
  <cp:lastModifiedBy>Microsoft Office User</cp:lastModifiedBy>
  <cp:revision>36</cp:revision>
  <dcterms:created xsi:type="dcterms:W3CDTF">2021-02-13T07:20:59Z</dcterms:created>
  <dcterms:modified xsi:type="dcterms:W3CDTF">2021-03-31T06:56:40Z</dcterms:modified>
</cp:coreProperties>
</file>